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83" r:id="rId2"/>
    <p:sldId id="274" r:id="rId3"/>
    <p:sldId id="275" r:id="rId4"/>
    <p:sldId id="276" r:id="rId5"/>
    <p:sldId id="265" r:id="rId6"/>
    <p:sldId id="266" r:id="rId7"/>
    <p:sldId id="278" r:id="rId8"/>
    <p:sldId id="279" r:id="rId9"/>
    <p:sldId id="268" r:id="rId10"/>
    <p:sldId id="281" r:id="rId11"/>
    <p:sldId id="269" r:id="rId12"/>
    <p:sldId id="282" r:id="rId13"/>
    <p:sldId id="270" r:id="rId14"/>
    <p:sldId id="271" r:id="rId15"/>
    <p:sldId id="272" r:id="rId16"/>
    <p:sldId id="273" r:id="rId17"/>
    <p:sldId id="277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49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7" autoAdjust="0"/>
    <p:restoredTop sz="94694"/>
  </p:normalViewPr>
  <p:slideViewPr>
    <p:cSldViewPr snapToGrid="0" snapToObjects="1">
      <p:cViewPr varScale="1">
        <p:scale>
          <a:sx n="111" d="100"/>
          <a:sy n="111" d="100"/>
        </p:scale>
        <p:origin x="3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DC68A-E6A1-4F63-81D9-9236F16D79C5}" type="datetimeFigureOut">
              <a:rPr lang="nl-NL" smtClean="0"/>
              <a:t>9-11-2021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E41BC-D29C-45F8-89BC-E43E4B8C89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034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Eveline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249C-38D6-40B9-A75C-024F2306171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501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Eveline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249C-38D6-40B9-A75C-024F2306171B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2701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Eveline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249C-38D6-40B9-A75C-024F2306171B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0645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Erwin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249C-38D6-40B9-A75C-024F2306171B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309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Erwin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249C-38D6-40B9-A75C-024F2306171B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5052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Erwin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249C-38D6-40B9-A75C-024F2306171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921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Erwin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249C-38D6-40B9-A75C-024F2306171B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1340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Erwin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249C-38D6-40B9-A75C-024F2306171B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693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Eveline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249C-38D6-40B9-A75C-024F2306171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1294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Eveline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249C-38D6-40B9-A75C-024F2306171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071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Eveline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249C-38D6-40B9-A75C-024F2306171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2835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249C-38D6-40B9-A75C-024F2306171B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987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Erwin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249C-38D6-40B9-A75C-024F2306171B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5163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Erwin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249C-38D6-40B9-A75C-024F2306171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784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Eveline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249C-38D6-40B9-A75C-024F2306171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1228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500B5-8602-4122-BE83-64CDAEF90A9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6174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D83EA7B-C15D-5649-B220-9374812A6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9" y="0"/>
            <a:ext cx="12189021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43C221-B1FD-4143-A974-E06FB75E6C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23391" y="2500604"/>
            <a:ext cx="5749213" cy="295780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0" b="1" i="0">
                <a:solidFill>
                  <a:srgbClr val="3D495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nl-NL" dirty="0"/>
              <a:t>TITEL</a:t>
            </a:r>
            <a:br>
              <a:rPr lang="nl-NL" dirty="0"/>
            </a:br>
            <a:r>
              <a:rPr lang="nl-NL" dirty="0"/>
              <a:t>PRESENTATIE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10E8C0-67DC-2045-8C8D-326800A0B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3391" y="5702105"/>
            <a:ext cx="395773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2500">
                <a:solidFill>
                  <a:srgbClr val="3D49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Juni</a:t>
            </a:r>
            <a:r>
              <a:rPr lang="en-GB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100014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9E90F15-0DF1-2645-8716-DDE93B287A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2515"/>
            <a:ext cx="12191998" cy="68596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2BC35CE-CD30-6F43-B113-1776A2CA88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4946" y="746449"/>
            <a:ext cx="10028853" cy="944239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 sz="6000" b="1" i="0">
                <a:solidFill>
                  <a:srgbClr val="3D495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nl-NL" dirty="0"/>
              <a:t>TITEL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E3E069-4624-3147-9490-8EB8D76E02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98570" y="2230015"/>
            <a:ext cx="6455229" cy="394694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nl-NL" sz="2400" smtClean="0">
                <a:effectLst/>
              </a:defRPr>
            </a:lvl1pPr>
            <a:lvl2pPr>
              <a:defRPr>
                <a:solidFill>
                  <a:srgbClr val="3D495E"/>
                </a:solidFill>
              </a:defRPr>
            </a:lvl2pPr>
            <a:lvl3pPr>
              <a:defRPr>
                <a:solidFill>
                  <a:srgbClr val="3D495E"/>
                </a:solidFill>
              </a:defRPr>
            </a:lvl3pPr>
            <a:lvl4pPr>
              <a:defRPr>
                <a:solidFill>
                  <a:srgbClr val="3D495E"/>
                </a:solidFill>
              </a:defRPr>
            </a:lvl4pPr>
            <a:lvl5pPr>
              <a:defRPr>
                <a:solidFill>
                  <a:srgbClr val="3D495E"/>
                </a:solidFill>
              </a:defRPr>
            </a:lvl5pPr>
          </a:lstStyle>
          <a:p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Andit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atate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nit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 que rem </a:t>
            </a:r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sum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Simil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ide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conet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faciam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quidel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erupta</a:t>
            </a:r>
            <a:endParaRPr lang="nl-NL" dirty="0">
              <a:solidFill>
                <a:srgbClr val="3D495E"/>
              </a:solidFill>
              <a:effectLst/>
              <a:latin typeface="Arial" panose="020B0604020202020204" pitchFamily="34" charset="0"/>
            </a:endParaRPr>
          </a:p>
          <a:p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Nonsequos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sum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quis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Expel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magni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conserest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comnis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eatecae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01823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9E90F15-0DF1-2645-8716-DDE93B287A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2515"/>
            <a:ext cx="12191998" cy="68596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2BC35CE-CD30-6F43-B113-1776A2CA88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4946" y="746449"/>
            <a:ext cx="10028853" cy="944239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 sz="6000" b="1" i="0">
                <a:solidFill>
                  <a:srgbClr val="3D495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nl-NL" dirty="0"/>
              <a:t>TITEL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E3E069-4624-3147-9490-8EB8D76E02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9836" y="3853544"/>
            <a:ext cx="3088433" cy="8304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lang="nl-NL" sz="2400" smtClean="0">
                <a:effectLst/>
              </a:defRPr>
            </a:lvl1pPr>
            <a:lvl2pPr>
              <a:defRPr>
                <a:solidFill>
                  <a:srgbClr val="3D495E"/>
                </a:solidFill>
              </a:defRPr>
            </a:lvl2pPr>
            <a:lvl3pPr>
              <a:defRPr>
                <a:solidFill>
                  <a:srgbClr val="3D495E"/>
                </a:solidFill>
              </a:defRPr>
            </a:lvl3pPr>
            <a:lvl4pPr>
              <a:defRPr>
                <a:solidFill>
                  <a:srgbClr val="3D495E"/>
                </a:solidFill>
              </a:defRPr>
            </a:lvl4pPr>
            <a:lvl5pPr>
              <a:defRPr>
                <a:solidFill>
                  <a:srgbClr val="3D495E"/>
                </a:solidFill>
              </a:defRPr>
            </a:lvl5pPr>
          </a:lstStyle>
          <a:p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Musdam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saestrum</a:t>
            </a:r>
            <a:endParaRPr lang="nl-NL" dirty="0">
              <a:solidFill>
                <a:srgbClr val="3D495E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59B9CE85-EFD2-5C4D-B7DB-895C576BDA1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627983" y="3853544"/>
            <a:ext cx="3088433" cy="8304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lang="nl-NL" sz="2400" smtClean="0">
                <a:effectLst/>
              </a:defRPr>
            </a:lvl1pPr>
            <a:lvl2pPr>
              <a:defRPr>
                <a:solidFill>
                  <a:srgbClr val="3D495E"/>
                </a:solidFill>
              </a:defRPr>
            </a:lvl2pPr>
            <a:lvl3pPr>
              <a:defRPr>
                <a:solidFill>
                  <a:srgbClr val="3D495E"/>
                </a:solidFill>
              </a:defRPr>
            </a:lvl3pPr>
            <a:lvl4pPr>
              <a:defRPr>
                <a:solidFill>
                  <a:srgbClr val="3D495E"/>
                </a:solidFill>
              </a:defRPr>
            </a:lvl4pPr>
            <a:lvl5pPr>
              <a:defRPr>
                <a:solidFill>
                  <a:srgbClr val="3D495E"/>
                </a:solidFill>
              </a:defRPr>
            </a:lvl5pPr>
          </a:lstStyle>
          <a:p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Quamus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temporatem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61BCFA1D-24AC-2D4D-8811-CD7FD72342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574832" y="3853544"/>
            <a:ext cx="3088433" cy="8304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lang="nl-NL" sz="2400" smtClean="0">
                <a:effectLst/>
              </a:defRPr>
            </a:lvl1pPr>
            <a:lvl2pPr>
              <a:defRPr>
                <a:solidFill>
                  <a:srgbClr val="3D495E"/>
                </a:solidFill>
              </a:defRPr>
            </a:lvl2pPr>
            <a:lvl3pPr>
              <a:defRPr>
                <a:solidFill>
                  <a:srgbClr val="3D495E"/>
                </a:solidFill>
              </a:defRPr>
            </a:lvl3pPr>
            <a:lvl4pPr>
              <a:defRPr>
                <a:solidFill>
                  <a:srgbClr val="3D495E"/>
                </a:solidFill>
              </a:defRPr>
            </a:lvl4pPr>
            <a:lvl5pPr>
              <a:defRPr>
                <a:solidFill>
                  <a:srgbClr val="3D495E"/>
                </a:solidFill>
              </a:defRPr>
            </a:lvl5pPr>
          </a:lstStyle>
          <a:p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Volloraepta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non </a:t>
            </a:r>
            <a:r>
              <a:rPr lang="nl-NL" dirty="0" err="1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corume</a:t>
            </a:r>
            <a:r>
              <a:rPr lang="nl-NL" dirty="0">
                <a:solidFill>
                  <a:srgbClr val="3D495E"/>
                </a:solidFill>
                <a:effectLst/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0977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38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C5131E-A46C-41DF-BB49-AF9DFD572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WELKOM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8F75248-0855-4C2A-ACA7-BD08F6954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1984" y="2480741"/>
            <a:ext cx="6454775" cy="3630810"/>
          </a:xfrm>
        </p:spPr>
      </p:pic>
    </p:spTree>
    <p:extLst>
      <p:ext uri="{BB962C8B-B14F-4D97-AF65-F5344CB8AC3E}">
        <p14:creationId xmlns:p14="http://schemas.microsoft.com/office/powerpoint/2010/main" val="693717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/>
          <a:srcRect l="4085" t="30847" r="3629" b="13899"/>
          <a:stretch/>
        </p:blipFill>
        <p:spPr>
          <a:xfrm>
            <a:off x="6996592" y="400274"/>
            <a:ext cx="4541059" cy="193261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13220" t="9011" r="55254" b="5706"/>
          <a:stretch/>
        </p:blipFill>
        <p:spPr>
          <a:xfrm>
            <a:off x="619099" y="2743199"/>
            <a:ext cx="2897824" cy="286276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4770" y="2743200"/>
            <a:ext cx="3272882" cy="3012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407" y="1938592"/>
            <a:ext cx="3845169" cy="326575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7"/>
          <a:srcRect l="13919" t="30739" r="55064" b="22791"/>
          <a:stretch/>
        </p:blipFill>
        <p:spPr>
          <a:xfrm>
            <a:off x="619099" y="400273"/>
            <a:ext cx="3870839" cy="211785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7" name="Tekstvak 16"/>
          <p:cNvSpPr txBox="1"/>
          <p:nvPr/>
        </p:nvSpPr>
        <p:spPr>
          <a:xfrm>
            <a:off x="4489938" y="400273"/>
            <a:ext cx="169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Scheldekwartier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5718391" y="1089869"/>
            <a:ext cx="123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dirty="0"/>
              <a:t>Kenniswerf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983997" y="593525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Stationsomgeving</a:t>
            </a:r>
          </a:p>
        </p:txBody>
      </p:sp>
      <p:grpSp>
        <p:nvGrpSpPr>
          <p:cNvPr id="22" name="Groep 21"/>
          <p:cNvGrpSpPr/>
          <p:nvPr/>
        </p:nvGrpSpPr>
        <p:grpSpPr>
          <a:xfrm>
            <a:off x="9488" y="97669"/>
            <a:ext cx="1474309" cy="1052141"/>
            <a:chOff x="9488" y="97669"/>
            <a:chExt cx="1567852" cy="1148202"/>
          </a:xfrm>
        </p:grpSpPr>
        <p:sp>
          <p:nvSpPr>
            <p:cNvPr id="23" name="Rechthoek 22"/>
            <p:cNvSpPr/>
            <p:nvPr/>
          </p:nvSpPr>
          <p:spPr>
            <a:xfrm>
              <a:off x="9488" y="97669"/>
              <a:ext cx="1567852" cy="1148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4" name="Afbeelding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61" b="-6333"/>
            <a:stretch/>
          </p:blipFill>
          <p:spPr>
            <a:xfrm>
              <a:off x="164870" y="114300"/>
              <a:ext cx="1322185" cy="1131570"/>
            </a:xfrm>
            <a:prstGeom prst="rect">
              <a:avLst/>
            </a:prstGeom>
          </p:spPr>
        </p:pic>
      </p:grpSp>
      <p:sp>
        <p:nvSpPr>
          <p:cNvPr id="25" name="Tekstvak 24"/>
          <p:cNvSpPr txBox="1"/>
          <p:nvPr/>
        </p:nvSpPr>
        <p:spPr>
          <a:xfrm>
            <a:off x="9488" y="6633876"/>
            <a:ext cx="1221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/>
              <a:t>Versie 8 november 2021</a:t>
            </a:r>
          </a:p>
        </p:txBody>
      </p:sp>
    </p:spTree>
    <p:extLst>
      <p:ext uri="{BB962C8B-B14F-4D97-AF65-F5344CB8AC3E}">
        <p14:creationId xmlns:p14="http://schemas.microsoft.com/office/powerpoint/2010/main" val="3991877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8375" y="365125"/>
            <a:ext cx="10515600" cy="1325563"/>
          </a:xfrm>
        </p:spPr>
        <p:txBody>
          <a:bodyPr/>
          <a:lstStyle/>
          <a:p>
            <a:r>
              <a:rPr lang="nl-NL" dirty="0"/>
              <a:t>Het pakket nader bekeken</a:t>
            </a:r>
            <a:br>
              <a:rPr lang="nl-NL" dirty="0"/>
            </a:br>
            <a:r>
              <a:rPr lang="nl-NL" sz="3600" dirty="0"/>
              <a:t>Bereikbaarheid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2668" cy="685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l="27000" t="22359" r="48193" b="11795"/>
          <a:stretch/>
        </p:blipFill>
        <p:spPr>
          <a:xfrm>
            <a:off x="6740" y="1384663"/>
            <a:ext cx="1745928" cy="270230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5"/>
          <a:srcRect t="48706" r="49518" b="22258"/>
          <a:stretch/>
        </p:blipFill>
        <p:spPr>
          <a:xfrm>
            <a:off x="0" y="405729"/>
            <a:ext cx="1913885" cy="573206"/>
          </a:xfrm>
          <a:prstGeom prst="rect">
            <a:avLst/>
          </a:prstGeom>
        </p:spPr>
      </p:pic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2238374" y="1992572"/>
            <a:ext cx="9115425" cy="4463091"/>
          </a:xfrm>
        </p:spPr>
        <p:txBody>
          <a:bodyPr/>
          <a:lstStyle/>
          <a:p>
            <a:r>
              <a:rPr lang="nl-NL" sz="2800" dirty="0"/>
              <a:t>Snelle verbinding met randstad (en Brabant en Vlaanderen)</a:t>
            </a:r>
          </a:p>
          <a:p>
            <a:pPr lvl="1"/>
            <a:r>
              <a:rPr lang="nl-NL" dirty="0"/>
              <a:t>Per 2021 extra IC, kwartier sneller in Rotterdam</a:t>
            </a:r>
          </a:p>
          <a:p>
            <a:pPr lvl="1"/>
            <a:r>
              <a:rPr lang="nl-NL" dirty="0"/>
              <a:t>Per 2024 verdere versnelling, &gt;1 uur sneller in Amsterdam</a:t>
            </a:r>
          </a:p>
          <a:p>
            <a:pPr lvl="1"/>
            <a:r>
              <a:rPr lang="nl-NL" dirty="0"/>
              <a:t>Onderzoek naar verdere frequentieverhoging</a:t>
            </a:r>
          </a:p>
          <a:p>
            <a:r>
              <a:rPr lang="nl-NL" sz="2800" dirty="0"/>
              <a:t>Proeftuin Slimme mobiliteit</a:t>
            </a:r>
            <a:br>
              <a:rPr lang="nl-NL" sz="2800" dirty="0"/>
            </a:br>
            <a:r>
              <a:rPr lang="nl-NL" dirty="0"/>
              <a:t>	</a:t>
            </a:r>
            <a:r>
              <a:rPr lang="nl-NL" i="1" dirty="0"/>
              <a:t>- Onderzoek super slim laadplein in Vlissingen</a:t>
            </a:r>
          </a:p>
          <a:p>
            <a:pPr marL="0" indent="0">
              <a:buNone/>
            </a:pPr>
            <a:r>
              <a:rPr lang="nl-NL" i="1" dirty="0"/>
              <a:t>	- Carpool en fietsproject op Tholen voor verbetering 	bedrijventerrein</a:t>
            </a:r>
          </a:p>
          <a:p>
            <a:r>
              <a:rPr lang="nl-NL" sz="2800" b="1" dirty="0"/>
              <a:t>Verbeteren stationsomgeving Vlissingen</a:t>
            </a:r>
          </a:p>
          <a:p>
            <a:r>
              <a:rPr lang="nl-NL" sz="2800" dirty="0"/>
              <a:t>Investeren in goederenspoor Terneuzen - Gent</a:t>
            </a:r>
          </a:p>
        </p:txBody>
      </p:sp>
    </p:spTree>
    <p:extLst>
      <p:ext uri="{BB962C8B-B14F-4D97-AF65-F5344CB8AC3E}">
        <p14:creationId xmlns:p14="http://schemas.microsoft.com/office/powerpoint/2010/main" val="315280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8375" y="365125"/>
            <a:ext cx="10515600" cy="1325563"/>
          </a:xfrm>
        </p:spPr>
        <p:txBody>
          <a:bodyPr/>
          <a:lstStyle/>
          <a:p>
            <a:r>
              <a:rPr lang="nl-NL" dirty="0"/>
              <a:t>Het pakket nader bekeken</a:t>
            </a:r>
            <a:br>
              <a:rPr lang="nl-NL" dirty="0"/>
            </a:br>
            <a:r>
              <a:rPr lang="nl-NL" sz="3600" dirty="0"/>
              <a:t>Bereikbaarheid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2668" cy="685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l="27000" t="22359" r="48193" b="11795"/>
          <a:stretch/>
        </p:blipFill>
        <p:spPr>
          <a:xfrm>
            <a:off x="6740" y="1384663"/>
            <a:ext cx="1745928" cy="270230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5"/>
          <a:srcRect t="48706" r="49518" b="22258"/>
          <a:stretch/>
        </p:blipFill>
        <p:spPr>
          <a:xfrm>
            <a:off x="0" y="405729"/>
            <a:ext cx="1913885" cy="573206"/>
          </a:xfrm>
          <a:prstGeom prst="rect">
            <a:avLst/>
          </a:prstGeom>
        </p:spPr>
      </p:pic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2238374" y="1992573"/>
            <a:ext cx="9115425" cy="4184390"/>
          </a:xfrm>
        </p:spPr>
        <p:txBody>
          <a:bodyPr/>
          <a:lstStyle/>
          <a:p>
            <a:r>
              <a:rPr lang="nl-NL" dirty="0"/>
              <a:t>Verbeteren stationsomgeving Vlissingen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6"/>
          <a:srcRect l="445" t="10579" r="41907" b="53742"/>
          <a:stretch/>
        </p:blipFill>
        <p:spPr>
          <a:xfrm>
            <a:off x="2358253" y="2697480"/>
            <a:ext cx="9765712" cy="347948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609121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8375" y="365125"/>
            <a:ext cx="10515600" cy="1325563"/>
          </a:xfrm>
        </p:spPr>
        <p:txBody>
          <a:bodyPr/>
          <a:lstStyle/>
          <a:p>
            <a:r>
              <a:rPr lang="nl-NL" dirty="0"/>
              <a:t>Het pakket nader bekeken</a:t>
            </a:r>
            <a:br>
              <a:rPr lang="nl-NL" dirty="0"/>
            </a:br>
            <a:r>
              <a:rPr lang="nl-NL" sz="3600" dirty="0"/>
              <a:t>Havens &amp; industrie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38375" y="1825624"/>
            <a:ext cx="9699625" cy="5032375"/>
          </a:xfrm>
        </p:spPr>
        <p:txBody>
          <a:bodyPr>
            <a:normAutofit/>
          </a:bodyPr>
          <a:lstStyle/>
          <a:p>
            <a:r>
              <a:rPr lang="nl-NL" dirty="0"/>
              <a:t>Gezamenlijk onderzoek naar:</a:t>
            </a:r>
          </a:p>
          <a:p>
            <a:pPr lvl="1"/>
            <a:r>
              <a:rPr lang="nl-NL" sz="2800" dirty="0"/>
              <a:t>Waterstof</a:t>
            </a:r>
          </a:p>
          <a:p>
            <a:pPr lvl="1"/>
            <a:r>
              <a:rPr lang="nl-NL" sz="2800" dirty="0"/>
              <a:t>CCS</a:t>
            </a:r>
            <a:r>
              <a:rPr lang="nl-NL" dirty="0"/>
              <a:t> (afvang en opslag CO</a:t>
            </a:r>
            <a:r>
              <a:rPr lang="nl-NL" baseline="30000" dirty="0"/>
              <a:t>2)</a:t>
            </a:r>
          </a:p>
          <a:p>
            <a:pPr lvl="1"/>
            <a:r>
              <a:rPr lang="nl-NL" sz="2800" dirty="0"/>
              <a:t>Doortrekken 380 KV naar Z-Vlaanderen </a:t>
            </a:r>
            <a:r>
              <a:rPr lang="nl-NL" dirty="0"/>
              <a:t>(</a:t>
            </a:r>
            <a:r>
              <a:rPr lang="nl-NL" dirty="0" err="1"/>
              <a:t>ivm</a:t>
            </a:r>
            <a:r>
              <a:rPr lang="nl-NL" dirty="0"/>
              <a:t> </a:t>
            </a:r>
            <a:r>
              <a:rPr lang="nl-NL" dirty="0" err="1"/>
              <a:t>electrolyse</a:t>
            </a:r>
            <a:r>
              <a:rPr lang="nl-NL" dirty="0"/>
              <a:t> van waterstof voor productieproces van bedrijven)</a:t>
            </a:r>
          </a:p>
          <a:p>
            <a:pPr lvl="1"/>
            <a:r>
              <a:rPr lang="nl-NL" sz="2800" dirty="0"/>
              <a:t>Versterking (financiële) positie NSP</a:t>
            </a:r>
          </a:p>
          <a:p>
            <a:r>
              <a:rPr lang="nl-NL" dirty="0"/>
              <a:t>Gericht op: versterking concurrentiepositie havengebied NSP</a:t>
            </a:r>
          </a:p>
          <a:p>
            <a:r>
              <a:rPr lang="nl-NL" dirty="0"/>
              <a:t>Transitie naar klimaat neutrale industrie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2668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27000" t="22359" r="48193" b="11795"/>
          <a:stretch/>
        </p:blipFill>
        <p:spPr>
          <a:xfrm>
            <a:off x="6740" y="1384663"/>
            <a:ext cx="1745928" cy="270230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298" y="442639"/>
            <a:ext cx="2072820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60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2668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27000" t="22359" r="48193" b="11795"/>
          <a:stretch/>
        </p:blipFill>
        <p:spPr>
          <a:xfrm>
            <a:off x="6740" y="2776735"/>
            <a:ext cx="1745928" cy="270230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2169994" y="1978925"/>
            <a:ext cx="9183806" cy="4198038"/>
          </a:xfrm>
        </p:spPr>
        <p:txBody>
          <a:bodyPr>
            <a:normAutofit lnSpcReduction="10000"/>
          </a:bodyPr>
          <a:lstStyle/>
          <a:p>
            <a:r>
              <a:rPr lang="nl-NL" sz="2800" dirty="0"/>
              <a:t>Zorg: huisartsen opleiding en </a:t>
            </a:r>
            <a:r>
              <a:rPr lang="nl-NL" sz="2800" dirty="0" err="1"/>
              <a:t>Physician</a:t>
            </a:r>
            <a:r>
              <a:rPr lang="nl-NL" sz="2800" dirty="0"/>
              <a:t> </a:t>
            </a:r>
            <a:r>
              <a:rPr lang="nl-NL" sz="2800" dirty="0" err="1"/>
              <a:t>Assistents</a:t>
            </a:r>
            <a:r>
              <a:rPr lang="nl-NL" sz="2800" dirty="0"/>
              <a:t>, regionaal gezondheidscentrum, versterking zorginfrastructuur</a:t>
            </a:r>
            <a:br>
              <a:rPr lang="nl-NL" sz="2800" dirty="0"/>
            </a:br>
            <a:endParaRPr lang="nl-NL" sz="2800" dirty="0"/>
          </a:p>
          <a:p>
            <a:r>
              <a:rPr lang="nl-NL" sz="2800" dirty="0"/>
              <a:t>Arbeidsmarkt: extra impuls voor (om)scholing gericht op nieuwe banen uit het pakket</a:t>
            </a:r>
            <a:br>
              <a:rPr lang="nl-NL" sz="2800" dirty="0"/>
            </a:br>
            <a:endParaRPr lang="nl-NL" sz="2800" dirty="0"/>
          </a:p>
          <a:p>
            <a:r>
              <a:rPr lang="nl-NL" sz="2800" dirty="0"/>
              <a:t>Proeftuin aardgasvrije wijk </a:t>
            </a:r>
            <a:r>
              <a:rPr lang="nl-NL" sz="2800" i="1" dirty="0"/>
              <a:t>(641 woningen in Middengebied Vlissingen)</a:t>
            </a:r>
            <a:br>
              <a:rPr lang="nl-NL" sz="2800" i="1" dirty="0"/>
            </a:br>
            <a:endParaRPr lang="nl-NL" sz="2800" i="1" dirty="0"/>
          </a:p>
          <a:p>
            <a:r>
              <a:rPr lang="nl-NL" sz="2800" dirty="0"/>
              <a:t>Afsplitsing </a:t>
            </a:r>
            <a:r>
              <a:rPr lang="nl-NL" sz="2800" dirty="0" err="1"/>
              <a:t>Evides</a:t>
            </a:r>
            <a:r>
              <a:rPr lang="nl-NL" sz="2800" dirty="0"/>
              <a:t> van PZEM </a:t>
            </a:r>
            <a:r>
              <a:rPr lang="nl-NL" sz="2800" i="1" dirty="0"/>
              <a:t>(levert dividend op voor de gemeente)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9994" y="245661"/>
            <a:ext cx="9183806" cy="1445028"/>
          </a:xfrm>
        </p:spPr>
        <p:txBody>
          <a:bodyPr/>
          <a:lstStyle/>
          <a:p>
            <a:r>
              <a:rPr lang="nl-NL" dirty="0"/>
              <a:t>Het pakket nader bekeken</a:t>
            </a:r>
            <a:br>
              <a:rPr lang="nl-NL" dirty="0"/>
            </a:br>
            <a:r>
              <a:rPr lang="nl-NL" sz="3600" dirty="0"/>
              <a:t>Aanvullende maatregelen</a:t>
            </a:r>
          </a:p>
        </p:txBody>
      </p:sp>
    </p:spTree>
    <p:extLst>
      <p:ext uri="{BB962C8B-B14F-4D97-AF65-F5344CB8AC3E}">
        <p14:creationId xmlns:p14="http://schemas.microsoft.com/office/powerpoint/2010/main" val="336077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2668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27000" t="22359" r="48193" b="11795"/>
          <a:stretch/>
        </p:blipFill>
        <p:spPr>
          <a:xfrm>
            <a:off x="6740" y="2776735"/>
            <a:ext cx="1745928" cy="270230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2169994" y="1152940"/>
            <a:ext cx="9183806" cy="502402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nl-NL" dirty="0"/>
              <a:t>Locatiekeuze en voorontwerp bestemmingsplan </a:t>
            </a:r>
            <a:r>
              <a:rPr lang="nl-NL" dirty="0" err="1"/>
              <a:t>Law</a:t>
            </a:r>
            <a:r>
              <a:rPr lang="nl-NL" dirty="0"/>
              <a:t> Delta / Stadslandgoed</a:t>
            </a:r>
          </a:p>
          <a:p>
            <a:pPr lvl="0"/>
            <a:r>
              <a:rPr lang="nl-NL" dirty="0"/>
              <a:t>Opstart Strategisch Kenniscentrum Ondermijning in Vlissingen</a:t>
            </a:r>
          </a:p>
          <a:p>
            <a:pPr lvl="0"/>
            <a:r>
              <a:rPr lang="nl-NL" dirty="0"/>
              <a:t>€20 miljoen voor Impuls Zeeland voor financiering bedrijven (3 bedrijven zijn inmiddels geholpen met financiering vanuit deze fondsen)</a:t>
            </a:r>
          </a:p>
          <a:p>
            <a:pPr lvl="0"/>
            <a:r>
              <a:rPr lang="nl-NL" dirty="0"/>
              <a:t>Vanaf half december 2021 elk uur een snellere </a:t>
            </a:r>
            <a:r>
              <a:rPr lang="nl-NL" dirty="0" err="1"/>
              <a:t>intercity-trein</a:t>
            </a:r>
            <a:r>
              <a:rPr lang="nl-NL" dirty="0"/>
              <a:t> erbij vanuit/naar Zeeland (20 minuten tijdswinst naar Rotterdam) </a:t>
            </a:r>
          </a:p>
          <a:p>
            <a:pPr lvl="0"/>
            <a:r>
              <a:rPr lang="nl-NL" dirty="0"/>
              <a:t>2 pilots slimme mobiliteit zijn gestart.</a:t>
            </a:r>
          </a:p>
          <a:p>
            <a:pPr lvl="0"/>
            <a:r>
              <a:rPr lang="nl-NL" dirty="0"/>
              <a:t>Onderzoeken zijn bijna afgerond over Waterstof, 380 kV en NSP en het onderzoek naar CCS/CCU is afgerond (van belang voor de energietransitie van de grote bedrijven in </a:t>
            </a:r>
            <a:r>
              <a:rPr lang="nl-NL" dirty="0" err="1"/>
              <a:t>Zld</a:t>
            </a:r>
            <a:r>
              <a:rPr lang="nl-NL" dirty="0"/>
              <a:t>)</a:t>
            </a:r>
          </a:p>
          <a:p>
            <a:pPr lvl="0"/>
            <a:r>
              <a:rPr lang="nl-NL" dirty="0"/>
              <a:t>9 huisartsen en 7 </a:t>
            </a:r>
            <a:r>
              <a:rPr lang="nl-NL" dirty="0" err="1"/>
              <a:t>PA’s</a:t>
            </a:r>
            <a:r>
              <a:rPr lang="nl-NL" dirty="0"/>
              <a:t> in opleiding zijn al bezig in Zeeland</a:t>
            </a:r>
          </a:p>
          <a:p>
            <a:pPr lvl="0"/>
            <a:r>
              <a:rPr lang="nl-NL" dirty="0"/>
              <a:t>Eerste groep werkzoekenden is gestart met omscholing naar werknemer in de bouw</a:t>
            </a:r>
          </a:p>
          <a:p>
            <a:pPr lvl="0"/>
            <a:r>
              <a:rPr lang="nl-NL" dirty="0"/>
              <a:t>Aanvraag subsidie van €4 </a:t>
            </a:r>
            <a:r>
              <a:rPr lang="nl-NL" dirty="0" err="1"/>
              <a:t>mln</a:t>
            </a:r>
            <a:r>
              <a:rPr lang="nl-NL" dirty="0"/>
              <a:t> voor pilotproject Aardgasvrije Wijk in Vlissingen is ingediend</a:t>
            </a:r>
          </a:p>
          <a:p>
            <a:pPr lvl="0"/>
            <a:r>
              <a:rPr lang="nl-NL" dirty="0" err="1"/>
              <a:t>Evides</a:t>
            </a:r>
            <a:r>
              <a:rPr lang="nl-NL" dirty="0"/>
              <a:t> ontvlechting wordt gerealiseerd door oprichting van nieuwe overheids-BV </a:t>
            </a:r>
          </a:p>
          <a:p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9994" y="245662"/>
            <a:ext cx="9183806" cy="907278"/>
          </a:xfrm>
        </p:spPr>
        <p:txBody>
          <a:bodyPr/>
          <a:lstStyle/>
          <a:p>
            <a:r>
              <a:rPr lang="nl-NL" sz="4400" dirty="0"/>
              <a:t>Reeds bereikte resultaten (na 1 jaar </a:t>
            </a:r>
            <a:r>
              <a:rPr lang="nl-NL" sz="4400" dirty="0" err="1"/>
              <a:t>WiZ</a:t>
            </a:r>
            <a:r>
              <a:rPr lang="nl-NL" sz="4400" dirty="0"/>
              <a:t>)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150501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2668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27000" t="22359" r="48193" b="11795"/>
          <a:stretch/>
        </p:blipFill>
        <p:spPr>
          <a:xfrm>
            <a:off x="6740" y="2776735"/>
            <a:ext cx="1745928" cy="270230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2169994" y="1121136"/>
            <a:ext cx="9183806" cy="5024023"/>
          </a:xfrm>
        </p:spPr>
        <p:txBody>
          <a:bodyPr>
            <a:normAutofit/>
          </a:bodyPr>
          <a:lstStyle/>
          <a:p>
            <a:r>
              <a:rPr lang="nl-NL" dirty="0"/>
              <a:t>Ruimte om te ondernemen op de Kenniswerf</a:t>
            </a:r>
          </a:p>
          <a:p>
            <a:r>
              <a:rPr lang="nl-NL" dirty="0"/>
              <a:t>Betere verbindingen naar en vanuit Vlissingen voor u en uw personeel</a:t>
            </a:r>
          </a:p>
          <a:p>
            <a:r>
              <a:rPr lang="nl-NL" dirty="0"/>
              <a:t>Denk mee met fiche Arbeidsmarkt om werkzoekenden om te scholen</a:t>
            </a:r>
          </a:p>
          <a:p>
            <a:r>
              <a:rPr lang="nl-NL" dirty="0"/>
              <a:t>Volg de aanbestedingen </a:t>
            </a:r>
            <a:r>
              <a:rPr lang="nl-NL" dirty="0" err="1"/>
              <a:t>irt</a:t>
            </a:r>
            <a:r>
              <a:rPr lang="nl-NL" dirty="0"/>
              <a:t> de </a:t>
            </a:r>
            <a:r>
              <a:rPr lang="nl-NL" dirty="0" err="1"/>
              <a:t>Law</a:t>
            </a:r>
            <a:r>
              <a:rPr lang="nl-NL" dirty="0"/>
              <a:t> Delta (ook straks bij exploitatie)</a:t>
            </a:r>
          </a:p>
          <a:p>
            <a:r>
              <a:rPr lang="nl-NL" dirty="0"/>
              <a:t>Informeer naar de extra mogelijkheden voor financiering via ZPF en </a:t>
            </a:r>
            <a:r>
              <a:rPr lang="nl-NL" dirty="0" err="1"/>
              <a:t>Inno</a:t>
            </a:r>
            <a:endParaRPr lang="nl-NL" dirty="0"/>
          </a:p>
          <a:p>
            <a:r>
              <a:rPr lang="nl-NL" dirty="0"/>
              <a:t>Volg de ontwikkelingen rondom het Delta Kenniscentrum en maak gebruik van het toepassen van studenten en de kennis, </a:t>
            </a:r>
            <a:r>
              <a:rPr lang="nl-NL"/>
              <a:t>onderzoek, etc</a:t>
            </a:r>
            <a:r>
              <a:rPr lang="nl-NL" dirty="0"/>
              <a:t>.</a:t>
            </a:r>
          </a:p>
          <a:p>
            <a:r>
              <a:rPr lang="nl-NL" dirty="0"/>
              <a:t>Denk mee over ontwikkelingen op gebied van verduurzaming van bedrijven (waterstof b.v.)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9994" y="245662"/>
            <a:ext cx="9183806" cy="907278"/>
          </a:xfrm>
        </p:spPr>
        <p:txBody>
          <a:bodyPr/>
          <a:lstStyle/>
          <a:p>
            <a:r>
              <a:rPr lang="nl-NL" sz="4400" dirty="0"/>
              <a:t>Wat is interessant voor de VBC-leden ?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397375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2668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27000" t="22359" r="48193" b="11795"/>
          <a:stretch/>
        </p:blipFill>
        <p:spPr>
          <a:xfrm>
            <a:off x="6740" y="2776735"/>
            <a:ext cx="1745928" cy="270230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2169994" y="1121136"/>
            <a:ext cx="9183806" cy="50240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6000" dirty="0"/>
          </a:p>
          <a:p>
            <a:pPr marL="0" indent="0">
              <a:buNone/>
            </a:pPr>
            <a:r>
              <a:rPr lang="nl-NL" sz="6000" dirty="0" err="1"/>
              <a:t>WiZ</a:t>
            </a:r>
            <a:r>
              <a:rPr lang="nl-NL" sz="6000" dirty="0"/>
              <a:t>-vragen, suggesties </a:t>
            </a:r>
            <a:r>
              <a:rPr lang="nl-NL" sz="6000" dirty="0" err="1"/>
              <a:t>etc</a:t>
            </a:r>
            <a:r>
              <a:rPr lang="nl-NL" sz="6000" dirty="0"/>
              <a:t> ?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9994" y="245662"/>
            <a:ext cx="9183806" cy="907278"/>
          </a:xfrm>
        </p:spPr>
        <p:txBody>
          <a:bodyPr/>
          <a:lstStyle/>
          <a:p>
            <a:r>
              <a:rPr lang="nl-NL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7079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28850" y="327025"/>
            <a:ext cx="10515600" cy="1325563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54659" cy="686579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27000" t="22359" r="48193" b="11795"/>
          <a:stretch/>
        </p:blipFill>
        <p:spPr>
          <a:xfrm>
            <a:off x="6740" y="1384663"/>
            <a:ext cx="1745928" cy="270230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9" name="Tijdelijke aanduiding voor inhoud 6"/>
          <p:cNvSpPr>
            <a:spLocks noGrp="1"/>
          </p:cNvSpPr>
          <p:nvPr>
            <p:ph idx="1"/>
          </p:nvPr>
        </p:nvSpPr>
        <p:spPr>
          <a:xfrm>
            <a:off x="2226860" y="1273630"/>
            <a:ext cx="9126940" cy="490333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en-GB" sz="8500" dirty="0"/>
          </a:p>
          <a:p>
            <a:pPr marL="0" indent="0" algn="ctr">
              <a:buNone/>
            </a:pPr>
            <a:r>
              <a:rPr lang="en-GB" sz="11500" b="1" dirty="0"/>
              <a:t>Wind in de </a:t>
            </a:r>
            <a:r>
              <a:rPr lang="en-GB" sz="11500" b="1" dirty="0" err="1"/>
              <a:t>zeilen</a:t>
            </a:r>
            <a:r>
              <a:rPr lang="en-GB" sz="11500" b="1" dirty="0"/>
              <a:t> </a:t>
            </a:r>
          </a:p>
          <a:p>
            <a:pPr marL="0" indent="0" algn="ctr">
              <a:buNone/>
            </a:pPr>
            <a:endParaRPr lang="en-GB" sz="8000" dirty="0"/>
          </a:p>
          <a:p>
            <a:pPr marL="0" indent="0" algn="ctr">
              <a:buNone/>
            </a:pPr>
            <a:r>
              <a:rPr lang="en-GB" sz="8000" b="1" dirty="0"/>
              <a:t>in Vlissingen!</a:t>
            </a:r>
          </a:p>
          <a:p>
            <a:pPr marL="0" indent="0">
              <a:buNone/>
            </a:pPr>
            <a:endParaRPr lang="en-GB" sz="8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8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3200" dirty="0">
                <a:sym typeface="Wingdings" panose="05000000000000000000" pitchFamily="2" charset="2"/>
              </a:rPr>
              <a:t>Albert Vader,</a:t>
            </a:r>
            <a:br>
              <a:rPr lang="en-GB" sz="3200" dirty="0">
                <a:sym typeface="Wingdings" panose="05000000000000000000" pitchFamily="2" charset="2"/>
              </a:rPr>
            </a:br>
            <a:r>
              <a:rPr lang="en-GB" sz="3200" dirty="0">
                <a:sym typeface="Wingdings" panose="05000000000000000000" pitchFamily="2" charset="2"/>
              </a:rPr>
              <a:t>VBC, 10 November 2021</a:t>
            </a:r>
            <a:endParaRPr lang="nl-NL" sz="32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83002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28850" y="327025"/>
            <a:ext cx="10515600" cy="1325563"/>
          </a:xfrm>
        </p:spPr>
        <p:txBody>
          <a:bodyPr/>
          <a:lstStyle/>
          <a:p>
            <a:r>
              <a:rPr lang="nl-NL" dirty="0"/>
              <a:t> </a:t>
            </a:r>
            <a:r>
              <a:rPr lang="nl-NL" dirty="0" err="1"/>
              <a:t>WiZ</a:t>
            </a:r>
            <a:r>
              <a:rPr lang="nl-NL" dirty="0"/>
              <a:t> in vogelvlucht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54659" cy="686579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27000" t="22359" r="48193" b="11795"/>
          <a:stretch/>
        </p:blipFill>
        <p:spPr>
          <a:xfrm>
            <a:off x="6740" y="1384663"/>
            <a:ext cx="1745928" cy="270230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9" name="Tijdelijke aanduiding voor inhoud 6"/>
          <p:cNvSpPr>
            <a:spLocks noGrp="1"/>
          </p:cNvSpPr>
          <p:nvPr>
            <p:ph idx="1"/>
          </p:nvPr>
        </p:nvSpPr>
        <p:spPr>
          <a:xfrm>
            <a:off x="2226860" y="1652588"/>
            <a:ext cx="9126940" cy="4524375"/>
          </a:xfrm>
        </p:spPr>
        <p:txBody>
          <a:bodyPr>
            <a:normAutofit fontScale="92500" lnSpcReduction="10000"/>
          </a:bodyPr>
          <a:lstStyle/>
          <a:p>
            <a:r>
              <a:rPr lang="nl-NL" dirty="0">
                <a:latin typeface="Arial" panose="020B0604020202020204" pitchFamily="34" charset="0"/>
              </a:rPr>
              <a:t>Compensatie voor niet doorgaan Marinierskazerne in Vlissingen</a:t>
            </a:r>
          </a:p>
          <a:p>
            <a:r>
              <a:rPr lang="nl-NL" dirty="0" err="1">
                <a:latin typeface="Arial" panose="020B0604020202020204" pitchFamily="34" charset="0"/>
              </a:rPr>
              <a:t>Zeeuwsbreed</a:t>
            </a:r>
            <a:r>
              <a:rPr lang="nl-NL" dirty="0">
                <a:latin typeface="Arial" panose="020B0604020202020204" pitchFamily="34" charset="0"/>
              </a:rPr>
              <a:t> pakket</a:t>
            </a:r>
          </a:p>
          <a:p>
            <a:r>
              <a:rPr lang="nl-NL" dirty="0">
                <a:latin typeface="Arial" panose="020B0604020202020204" pitchFamily="34" charset="0"/>
              </a:rPr>
              <a:t>Samenhangend pakket</a:t>
            </a:r>
          </a:p>
          <a:p>
            <a:r>
              <a:rPr lang="nl-NL" dirty="0">
                <a:latin typeface="Arial" panose="020B0604020202020204" pitchFamily="34" charset="0"/>
              </a:rPr>
              <a:t>Gericht op benutten sterke elementen van Zeeland:</a:t>
            </a:r>
          </a:p>
          <a:p>
            <a:pPr lvl="1"/>
            <a:r>
              <a:rPr lang="nl-NL" dirty="0">
                <a:latin typeface="Arial" panose="020B0604020202020204" pitchFamily="34" charset="0"/>
              </a:rPr>
              <a:t>strategische ligging tussen randstad, Brabant, Vlaamse steden, </a:t>
            </a:r>
          </a:p>
          <a:p>
            <a:pPr lvl="1"/>
            <a:r>
              <a:rPr lang="nl-NL" dirty="0">
                <a:latin typeface="Arial" panose="020B0604020202020204" pitchFamily="34" charset="0"/>
              </a:rPr>
              <a:t>deltagebied, </a:t>
            </a:r>
          </a:p>
          <a:p>
            <a:pPr lvl="1"/>
            <a:r>
              <a:rPr lang="nl-NL" dirty="0">
                <a:latin typeface="Arial" panose="020B0604020202020204" pitchFamily="34" charset="0"/>
              </a:rPr>
              <a:t>groot industrieel cluster in de Zeeuwse havens </a:t>
            </a:r>
          </a:p>
          <a:p>
            <a:r>
              <a:rPr lang="nl-NL" dirty="0">
                <a:latin typeface="Arial" panose="020B0604020202020204" pitchFamily="34" charset="0"/>
              </a:rPr>
              <a:t>en gericht op het versterken waar Zeeland kwetsbaar is:</a:t>
            </a:r>
          </a:p>
          <a:p>
            <a:pPr lvl="1"/>
            <a:r>
              <a:rPr lang="nl-NL" dirty="0">
                <a:latin typeface="Arial" panose="020B0604020202020204" pitchFamily="34" charset="0"/>
              </a:rPr>
              <a:t>aantrekkelijk zijn voor jongeren/jong volwassenen</a:t>
            </a:r>
          </a:p>
          <a:p>
            <a:pPr lvl="1"/>
            <a:r>
              <a:rPr lang="nl-NL" dirty="0">
                <a:latin typeface="Arial" panose="020B0604020202020204" pitchFamily="34" charset="0"/>
              </a:rPr>
              <a:t>krappe arbeidsmarkt, </a:t>
            </a:r>
          </a:p>
          <a:p>
            <a:pPr lvl="1"/>
            <a:r>
              <a:rPr lang="nl-NL" dirty="0">
                <a:latin typeface="Arial" panose="020B0604020202020204" pitchFamily="34" charset="0"/>
              </a:rPr>
              <a:t>grote afstand tot voorzieningen, </a:t>
            </a:r>
          </a:p>
          <a:p>
            <a:pPr lvl="1"/>
            <a:r>
              <a:rPr lang="nl-NL" dirty="0">
                <a:latin typeface="Arial" panose="020B0604020202020204" pitchFamily="34" charset="0"/>
              </a:rPr>
              <a:t>bereikbaarheid; ontbreken van snelle OV-verbindingen met economische centra buiten Zeeland, etc.</a:t>
            </a:r>
          </a:p>
          <a:p>
            <a:pPr marL="0" indent="0">
              <a:buNone/>
            </a:pPr>
            <a:endParaRPr lang="nl-NL" sz="32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23470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28850" y="327025"/>
            <a:ext cx="10515600" cy="1325563"/>
          </a:xfrm>
        </p:spPr>
        <p:txBody>
          <a:bodyPr/>
          <a:lstStyle/>
          <a:p>
            <a:r>
              <a:rPr lang="nl-NL" dirty="0"/>
              <a:t> Maar </a:t>
            </a:r>
            <a:r>
              <a:rPr lang="nl-NL" dirty="0" err="1"/>
              <a:t>WiZ</a:t>
            </a:r>
            <a:r>
              <a:rPr lang="nl-NL" dirty="0"/>
              <a:t> is meer: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54659" cy="686579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27000" t="22359" r="48193" b="11795"/>
          <a:stretch/>
        </p:blipFill>
        <p:spPr>
          <a:xfrm>
            <a:off x="6740" y="1384663"/>
            <a:ext cx="1745928" cy="270230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9" name="Tijdelijke aanduiding voor inhoud 6"/>
          <p:cNvSpPr>
            <a:spLocks noGrp="1"/>
          </p:cNvSpPr>
          <p:nvPr>
            <p:ph idx="1"/>
          </p:nvPr>
        </p:nvSpPr>
        <p:spPr>
          <a:xfrm>
            <a:off x="2226860" y="1652588"/>
            <a:ext cx="9126940" cy="4524375"/>
          </a:xfrm>
        </p:spPr>
        <p:txBody>
          <a:bodyPr>
            <a:normAutofit lnSpcReduction="10000"/>
          </a:bodyPr>
          <a:lstStyle/>
          <a:p>
            <a:r>
              <a:rPr lang="nl-NL" dirty="0" err="1">
                <a:latin typeface="Arial" panose="020B0604020202020204" pitchFamily="34" charset="0"/>
              </a:rPr>
              <a:t>WiZ</a:t>
            </a:r>
            <a:r>
              <a:rPr lang="nl-NL" dirty="0">
                <a:latin typeface="Arial" panose="020B0604020202020204" pitchFamily="34" charset="0"/>
              </a:rPr>
              <a:t> als basis voor herstel vertrouwen tussen rijk en regio</a:t>
            </a:r>
          </a:p>
          <a:p>
            <a:r>
              <a:rPr lang="nl-NL" dirty="0" err="1">
                <a:latin typeface="Arial" panose="020B0604020202020204" pitchFamily="34" charset="0"/>
              </a:rPr>
              <a:t>WiZ</a:t>
            </a:r>
            <a:r>
              <a:rPr lang="nl-NL" dirty="0">
                <a:latin typeface="Arial" panose="020B0604020202020204" pitchFamily="34" charset="0"/>
              </a:rPr>
              <a:t> is meer dan compensatie: het biedt ook perspectief naar de toekomst</a:t>
            </a:r>
          </a:p>
          <a:p>
            <a:r>
              <a:rPr lang="nl-NL" dirty="0" err="1">
                <a:latin typeface="Arial" panose="020B0604020202020204" pitchFamily="34" charset="0"/>
              </a:rPr>
              <a:t>WiZ</a:t>
            </a:r>
            <a:r>
              <a:rPr lang="nl-NL" dirty="0">
                <a:latin typeface="Arial" panose="020B0604020202020204" pitchFamily="34" charset="0"/>
              </a:rPr>
              <a:t> is unieke vorm van interbestuurlijk samenwerken tussen rijk en regio, met BZK als coördinerend departement.</a:t>
            </a:r>
          </a:p>
          <a:p>
            <a:r>
              <a:rPr lang="nl-NL" dirty="0" err="1">
                <a:latin typeface="Arial" panose="020B0604020202020204" pitchFamily="34" charset="0"/>
              </a:rPr>
              <a:t>WiZ</a:t>
            </a:r>
            <a:r>
              <a:rPr lang="nl-NL" dirty="0">
                <a:latin typeface="Arial" panose="020B0604020202020204" pitchFamily="34" charset="0"/>
              </a:rPr>
              <a:t> is in 3 maanden tot stand gekomen; </a:t>
            </a:r>
          </a:p>
          <a:p>
            <a:r>
              <a:rPr lang="nl-NL" dirty="0" err="1">
                <a:latin typeface="Arial" panose="020B0604020202020204" pitchFamily="34" charset="0"/>
              </a:rPr>
              <a:t>WiZ</a:t>
            </a:r>
            <a:r>
              <a:rPr lang="nl-NL" dirty="0">
                <a:latin typeface="Arial" panose="020B0604020202020204" pitchFamily="34" charset="0"/>
              </a:rPr>
              <a:t> is plan met bindende afspraken over de uitvoering; </a:t>
            </a:r>
          </a:p>
          <a:p>
            <a:pPr lvl="1"/>
            <a:r>
              <a:rPr lang="nl-NL" dirty="0">
                <a:latin typeface="Arial" panose="020B0604020202020204" pitchFamily="34" charset="0"/>
              </a:rPr>
              <a:t>verankerd in een bestuursakkoord en financieel vertaald in begrotingen rijk </a:t>
            </a:r>
          </a:p>
          <a:p>
            <a:pPr lvl="1"/>
            <a:r>
              <a:rPr lang="nl-NL" dirty="0">
                <a:latin typeface="Arial" panose="020B0604020202020204" pitchFamily="34" charset="0"/>
              </a:rPr>
              <a:t>monitoring uitvoering door een uitvoeringsregisseur,</a:t>
            </a:r>
          </a:p>
          <a:p>
            <a:pPr lvl="1"/>
            <a:r>
              <a:rPr lang="nl-NL" dirty="0">
                <a:latin typeface="Arial" panose="020B0604020202020204" pitchFamily="34" charset="0"/>
              </a:rPr>
              <a:t>sturing door interbestuurlijke Stuurgroep (rijk, </a:t>
            </a:r>
            <a:r>
              <a:rPr lang="nl-NL" dirty="0" err="1">
                <a:latin typeface="Arial" panose="020B0604020202020204" pitchFamily="34" charset="0"/>
              </a:rPr>
              <a:t>Zld</a:t>
            </a:r>
            <a:r>
              <a:rPr lang="nl-NL" dirty="0">
                <a:latin typeface="Arial" panose="020B0604020202020204" pitchFamily="34" charset="0"/>
              </a:rPr>
              <a:t>, </a:t>
            </a:r>
            <a:r>
              <a:rPr lang="nl-NL" dirty="0" err="1">
                <a:latin typeface="Arial" panose="020B0604020202020204" pitchFamily="34" charset="0"/>
              </a:rPr>
              <a:t>Vliss</a:t>
            </a:r>
            <a:r>
              <a:rPr lang="nl-NL" dirty="0">
                <a:latin typeface="Arial" panose="020B0604020202020204" pitchFamily="34" charset="0"/>
              </a:rPr>
              <a:t>) </a:t>
            </a:r>
          </a:p>
          <a:p>
            <a:r>
              <a:rPr lang="nl-NL" dirty="0">
                <a:latin typeface="Arial" panose="020B0604020202020204" pitchFamily="34" charset="0"/>
              </a:rPr>
              <a:t>Meer dan 70 ambtenaren bij rijk en regio werken aan het pakket!</a:t>
            </a:r>
          </a:p>
          <a:p>
            <a:pPr marL="0" indent="0">
              <a:buNone/>
            </a:pPr>
            <a:endParaRPr lang="nl-NL" sz="32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17729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28850" y="327025"/>
            <a:ext cx="10515600" cy="1325563"/>
          </a:xfrm>
        </p:spPr>
        <p:txBody>
          <a:bodyPr/>
          <a:lstStyle/>
          <a:p>
            <a:r>
              <a:rPr lang="de-DE" dirty="0" err="1"/>
              <a:t>Verwachte</a:t>
            </a:r>
            <a:r>
              <a:rPr lang="de-DE" dirty="0"/>
              <a:t> </a:t>
            </a:r>
            <a:r>
              <a:rPr lang="de-DE" dirty="0" err="1"/>
              <a:t>impact</a:t>
            </a:r>
            <a:r>
              <a:rPr lang="de-DE" dirty="0"/>
              <a:t> en </a:t>
            </a:r>
            <a:r>
              <a:rPr lang="de-DE" dirty="0" err="1"/>
              <a:t>effecten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54659" cy="686579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27000" t="22359" r="48193" b="11795"/>
          <a:stretch/>
        </p:blipFill>
        <p:spPr>
          <a:xfrm>
            <a:off x="6740" y="1384663"/>
            <a:ext cx="1745928" cy="270230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9" name="Tijdelijke aanduiding voor inhoud 6"/>
          <p:cNvSpPr>
            <a:spLocks noGrp="1"/>
          </p:cNvSpPr>
          <p:nvPr>
            <p:ph idx="1"/>
          </p:nvPr>
        </p:nvSpPr>
        <p:spPr>
          <a:xfrm>
            <a:off x="2226860" y="1652588"/>
            <a:ext cx="9126940" cy="4524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Geen 1800 mariniers; wel:</a:t>
            </a:r>
          </a:p>
          <a:p>
            <a:r>
              <a:rPr lang="nl-NL" dirty="0"/>
              <a:t>Verbeterde relatie regio – rijk, netwerk opgebouwd</a:t>
            </a:r>
          </a:p>
          <a:p>
            <a:r>
              <a:rPr lang="nl-NL" dirty="0"/>
              <a:t>Ca 500 fte </a:t>
            </a:r>
            <a:r>
              <a:rPr lang="nl-NL" dirty="0" err="1"/>
              <a:t>Law</a:t>
            </a:r>
            <a:r>
              <a:rPr lang="nl-NL" dirty="0"/>
              <a:t> Delta, 140 fte DKC, zichtbaar in NL (door toonaangevende zittingen) en ‘hét intellectuele centrum’:</a:t>
            </a:r>
          </a:p>
          <a:p>
            <a:pPr lvl="1"/>
            <a:r>
              <a:rPr lang="nl-NL" dirty="0"/>
              <a:t>op het gebied van ondermijning </a:t>
            </a:r>
          </a:p>
          <a:p>
            <a:pPr lvl="1"/>
            <a:r>
              <a:rPr lang="nl-NL" dirty="0"/>
              <a:t>op het gebied van water, energie en voedsel </a:t>
            </a:r>
          </a:p>
          <a:p>
            <a:r>
              <a:rPr lang="nl-NL" dirty="0"/>
              <a:t>Jaarlijkse instroom 200 extra studenten</a:t>
            </a:r>
          </a:p>
          <a:p>
            <a:r>
              <a:rPr lang="nl-NL" dirty="0"/>
              <a:t>80 Masters in Zeeland</a:t>
            </a:r>
          </a:p>
          <a:p>
            <a:r>
              <a:rPr lang="nl-NL" dirty="0"/>
              <a:t>Ca 400 extra banen in MKB, startups (spin-off 20 </a:t>
            </a:r>
            <a:r>
              <a:rPr lang="nl-NL" dirty="0" err="1"/>
              <a:t>mln</a:t>
            </a:r>
            <a:r>
              <a:rPr lang="nl-NL" dirty="0"/>
              <a:t> investeringsfonds)</a:t>
            </a:r>
          </a:p>
          <a:p>
            <a:r>
              <a:rPr lang="nl-NL" dirty="0"/>
              <a:t>Verbeterde concurrentiepositie </a:t>
            </a:r>
            <a:r>
              <a:rPr lang="nl-NL" dirty="0">
                <a:sym typeface="Wingdings" panose="05000000000000000000" pitchFamily="2" charset="2"/>
              </a:rPr>
              <a:t> nieuwe werkgelegenheid, aantrekkingskracht voor bedrijven en nieuwe inwoners</a:t>
            </a:r>
          </a:p>
          <a:p>
            <a:r>
              <a:rPr lang="nl-NL" dirty="0">
                <a:sym typeface="Wingdings" panose="05000000000000000000" pitchFamily="2" charset="2"/>
              </a:rPr>
              <a:t>‘spin-off’ kansen (lobby-haakjes, </a:t>
            </a:r>
            <a:r>
              <a:rPr lang="nl-NL" dirty="0" err="1">
                <a:sym typeface="Wingdings" panose="05000000000000000000" pitchFamily="2" charset="2"/>
              </a:rPr>
              <a:t>WiZ</a:t>
            </a:r>
            <a:r>
              <a:rPr lang="nl-NL" dirty="0">
                <a:sym typeface="Wingdings" panose="05000000000000000000" pitchFamily="2" charset="2"/>
              </a:rPr>
              <a:t> als cofinanciering, etc.)</a:t>
            </a:r>
          </a:p>
        </p:txBody>
      </p:sp>
    </p:spTree>
    <p:extLst>
      <p:ext uri="{BB962C8B-B14F-4D97-AF65-F5344CB8AC3E}">
        <p14:creationId xmlns:p14="http://schemas.microsoft.com/office/powerpoint/2010/main" val="2627368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54659" cy="686579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047" y="613532"/>
            <a:ext cx="10024966" cy="563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03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10515600" cy="1325563"/>
          </a:xfrm>
        </p:spPr>
        <p:txBody>
          <a:bodyPr/>
          <a:lstStyle/>
          <a:p>
            <a:r>
              <a:rPr lang="nl-NL" dirty="0"/>
              <a:t>Het pakket nader bekeken</a:t>
            </a:r>
            <a:br>
              <a:rPr lang="nl-NL" sz="3600" dirty="0"/>
            </a:br>
            <a:r>
              <a:rPr lang="nl-NL" sz="3600" dirty="0" err="1"/>
              <a:t>Law</a:t>
            </a:r>
            <a:r>
              <a:rPr lang="nl-NL" sz="3600" dirty="0"/>
              <a:t> Delta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54659" cy="686579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4"/>
          <a:srcRect l="27000" t="22359" r="48193" b="11795"/>
          <a:stretch/>
        </p:blipFill>
        <p:spPr>
          <a:xfrm>
            <a:off x="13509" y="2791002"/>
            <a:ext cx="1745928" cy="284170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8" name="Tijdelijke aanduiding voor inhoud 2"/>
          <p:cNvSpPr>
            <a:spLocks noGrp="1"/>
          </p:cNvSpPr>
          <p:nvPr>
            <p:ph idx="1"/>
          </p:nvPr>
        </p:nvSpPr>
        <p:spPr>
          <a:xfrm>
            <a:off x="2238375" y="1825624"/>
            <a:ext cx="9852025" cy="4924799"/>
          </a:xfrm>
        </p:spPr>
        <p:txBody>
          <a:bodyPr>
            <a:normAutofit lnSpcReduction="10000"/>
          </a:bodyPr>
          <a:lstStyle/>
          <a:p>
            <a:r>
              <a:rPr lang="nl-NL" sz="2800" dirty="0" err="1"/>
              <a:t>Hoogbeveiligde</a:t>
            </a:r>
            <a:r>
              <a:rPr lang="nl-NL" sz="2800" dirty="0"/>
              <a:t> </a:t>
            </a:r>
            <a:r>
              <a:rPr lang="nl-NL" sz="2800" dirty="0" err="1"/>
              <a:t>zittingslokatie</a:t>
            </a:r>
            <a:br>
              <a:rPr lang="nl-NL" sz="2800" dirty="0"/>
            </a:br>
            <a:endParaRPr lang="nl-NL" sz="2800" dirty="0"/>
          </a:p>
          <a:p>
            <a:r>
              <a:rPr lang="nl-NL" sz="2800" dirty="0"/>
              <a:t>Gevangenis met EBI</a:t>
            </a:r>
            <a:br>
              <a:rPr lang="nl-NL" sz="2800" dirty="0"/>
            </a:br>
            <a:endParaRPr lang="nl-NL" sz="2800" dirty="0"/>
          </a:p>
          <a:p>
            <a:r>
              <a:rPr lang="nl-NL" sz="2800" dirty="0"/>
              <a:t>Beveiligde werk- en </a:t>
            </a:r>
            <a:r>
              <a:rPr lang="nl-NL" sz="2800" dirty="0" err="1"/>
              <a:t>overnachtingslokatie</a:t>
            </a:r>
            <a:br>
              <a:rPr lang="nl-NL" sz="2800" dirty="0"/>
            </a:br>
            <a:endParaRPr lang="nl-NL" sz="2800" dirty="0"/>
          </a:p>
          <a:p>
            <a:r>
              <a:rPr lang="nl-NL" sz="2800" dirty="0"/>
              <a:t>Strategisch kenniscentrum georganiseerde ondermijnende criminaliteit </a:t>
            </a:r>
            <a:r>
              <a:rPr lang="nl-NL" sz="2800" i="1" dirty="0"/>
              <a:t>(vestiging aan het </a:t>
            </a:r>
            <a:r>
              <a:rPr lang="nl-NL" sz="2800" i="1" dirty="0" err="1"/>
              <a:t>Bellamypark</a:t>
            </a:r>
            <a:r>
              <a:rPr lang="nl-NL" sz="2800" i="1" dirty="0"/>
              <a:t> te Vlissingen)</a:t>
            </a:r>
            <a:br>
              <a:rPr lang="nl-NL" sz="2800" i="1" dirty="0"/>
            </a:br>
            <a:endParaRPr lang="nl-NL" sz="2800" i="1" dirty="0"/>
          </a:p>
          <a:p>
            <a:r>
              <a:rPr lang="nl-NL" sz="2800" dirty="0"/>
              <a:t>Spin-off project: Stadslandgoed als invulling van resterende gronden rondom </a:t>
            </a:r>
            <a:r>
              <a:rPr lang="nl-NL" sz="2800" dirty="0" err="1"/>
              <a:t>Law</a:t>
            </a:r>
            <a:r>
              <a:rPr lang="nl-NL" sz="2800" dirty="0"/>
              <a:t> Delta</a:t>
            </a:r>
            <a:br>
              <a:rPr lang="nl-NL" sz="2800" i="1" dirty="0"/>
            </a:br>
            <a:endParaRPr lang="nl-NL" sz="2800" i="1" dirty="0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5"/>
          <a:srcRect l="27761" t="22289" r="61059" b="71144"/>
          <a:stretch/>
        </p:blipFill>
        <p:spPr>
          <a:xfrm>
            <a:off x="22157" y="5992786"/>
            <a:ext cx="1761472" cy="582003"/>
          </a:xfrm>
          <a:prstGeom prst="rect">
            <a:avLst/>
          </a:prstGeom>
        </p:spPr>
      </p:pic>
      <p:pic>
        <p:nvPicPr>
          <p:cNvPr id="7" name="Tijdelijke aanduiding voor inhoud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36" y="0"/>
            <a:ext cx="1830107" cy="15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94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10515600" cy="1325563"/>
          </a:xfrm>
        </p:spPr>
        <p:txBody>
          <a:bodyPr/>
          <a:lstStyle/>
          <a:p>
            <a:r>
              <a:rPr lang="nl-NL" dirty="0"/>
              <a:t>Het pakket nader bekeken</a:t>
            </a:r>
            <a:br>
              <a:rPr lang="nl-NL" sz="3600" dirty="0"/>
            </a:br>
            <a:r>
              <a:rPr lang="nl-NL" sz="3600" dirty="0" err="1"/>
              <a:t>Law</a:t>
            </a:r>
            <a:r>
              <a:rPr lang="nl-NL" sz="3600" dirty="0"/>
              <a:t> Delta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54659" cy="686579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4"/>
          <a:srcRect l="27000" t="22359" r="48193" b="11795"/>
          <a:stretch/>
        </p:blipFill>
        <p:spPr>
          <a:xfrm>
            <a:off x="13509" y="2791002"/>
            <a:ext cx="1745928" cy="284170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8" name="Tijdelijke aanduiding voor inhoud 2"/>
          <p:cNvSpPr>
            <a:spLocks noGrp="1"/>
          </p:cNvSpPr>
          <p:nvPr>
            <p:ph idx="1"/>
          </p:nvPr>
        </p:nvSpPr>
        <p:spPr>
          <a:xfrm>
            <a:off x="2238375" y="1825624"/>
            <a:ext cx="9852025" cy="4924799"/>
          </a:xfrm>
        </p:spPr>
        <p:txBody>
          <a:bodyPr>
            <a:normAutofit/>
          </a:bodyPr>
          <a:lstStyle/>
          <a:p>
            <a:r>
              <a:rPr lang="nl-NL" dirty="0" err="1"/>
              <a:t>Hoogbeveiligde</a:t>
            </a:r>
            <a:r>
              <a:rPr lang="nl-NL" dirty="0"/>
              <a:t> </a:t>
            </a:r>
            <a:r>
              <a:rPr lang="nl-NL" dirty="0" err="1"/>
              <a:t>zittingslokatie</a:t>
            </a:r>
            <a:endParaRPr lang="nl-NL" dirty="0"/>
          </a:p>
          <a:p>
            <a:r>
              <a:rPr lang="nl-NL" dirty="0"/>
              <a:t>Gevangenis met EBI</a:t>
            </a:r>
          </a:p>
          <a:p>
            <a:r>
              <a:rPr lang="nl-NL" dirty="0"/>
              <a:t>Beveiligde werk- en </a:t>
            </a:r>
            <a:r>
              <a:rPr lang="nl-NL" dirty="0" err="1"/>
              <a:t>overnachtingslokatie</a:t>
            </a:r>
            <a:endParaRPr lang="nl-NL" dirty="0"/>
          </a:p>
          <a:p>
            <a:r>
              <a:rPr lang="nl-NL" dirty="0"/>
              <a:t>Strategisch kenniscentrum georganiseerde ondermijnende criminaliteit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5"/>
          <a:srcRect l="27761" t="22289" r="61059" b="71144"/>
          <a:stretch/>
        </p:blipFill>
        <p:spPr>
          <a:xfrm>
            <a:off x="22157" y="5992786"/>
            <a:ext cx="1761472" cy="582003"/>
          </a:xfrm>
          <a:prstGeom prst="rect">
            <a:avLst/>
          </a:prstGeom>
        </p:spPr>
      </p:pic>
      <p:pic>
        <p:nvPicPr>
          <p:cNvPr id="7" name="Tijdelijke aanduiding voor inhoud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36" y="0"/>
            <a:ext cx="1830107" cy="1594450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-1702662" y="-173968"/>
            <a:ext cx="15068503" cy="7031968"/>
          </a:xfrm>
          <a:prstGeom prst="rect">
            <a:avLst/>
          </a:prstGeom>
          <a:effectLst>
            <a:softEdge rad="355600"/>
          </a:effectLst>
        </p:spPr>
      </p:pic>
    </p:spTree>
    <p:extLst>
      <p:ext uri="{BB962C8B-B14F-4D97-AF65-F5344CB8AC3E}">
        <p14:creationId xmlns:p14="http://schemas.microsoft.com/office/powerpoint/2010/main" val="57890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10515600" cy="1325563"/>
          </a:xfrm>
        </p:spPr>
        <p:txBody>
          <a:bodyPr/>
          <a:lstStyle/>
          <a:p>
            <a:r>
              <a:rPr lang="nl-NL" dirty="0"/>
              <a:t>Het pakket nader bekeken</a:t>
            </a:r>
            <a:br>
              <a:rPr lang="nl-NL" dirty="0"/>
            </a:br>
            <a:r>
              <a:rPr lang="nl-NL" sz="3600" dirty="0"/>
              <a:t>Onderwijs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54659" cy="686579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27000" t="22359" r="48193" b="11795"/>
          <a:stretch/>
        </p:blipFill>
        <p:spPr>
          <a:xfrm>
            <a:off x="6740" y="1384663"/>
            <a:ext cx="1745928" cy="270230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5"/>
          <a:srcRect t="26513" r="50006" b="48198"/>
          <a:stretch/>
        </p:blipFill>
        <p:spPr>
          <a:xfrm>
            <a:off x="6740" y="313899"/>
            <a:ext cx="1968933" cy="518614"/>
          </a:xfrm>
          <a:prstGeom prst="rect">
            <a:avLst/>
          </a:prstGeom>
        </p:spPr>
      </p:pic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2497540" y="1951629"/>
            <a:ext cx="8856260" cy="4225333"/>
          </a:xfrm>
        </p:spPr>
        <p:txBody>
          <a:bodyPr>
            <a:normAutofit/>
          </a:bodyPr>
          <a:lstStyle/>
          <a:p>
            <a:r>
              <a:rPr lang="nl-NL" sz="2800" dirty="0"/>
              <a:t>Delta Kenniscentrum (DKC) </a:t>
            </a:r>
            <a:r>
              <a:rPr lang="nl-NL" sz="2800" dirty="0">
                <a:sym typeface="Wingdings" panose="05000000000000000000" pitchFamily="2" charset="2"/>
              </a:rPr>
              <a:t> voedsel, energie en water</a:t>
            </a:r>
            <a:br>
              <a:rPr lang="nl-NL" sz="2800" dirty="0">
                <a:sym typeface="Wingdings" panose="05000000000000000000" pitchFamily="2" charset="2"/>
              </a:rPr>
            </a:br>
            <a:endParaRPr lang="nl-NL" sz="2800" dirty="0"/>
          </a:p>
          <a:p>
            <a:r>
              <a:rPr lang="nl-NL" sz="2800" dirty="0"/>
              <a:t>Versterken Investeringsfonds Zeeland </a:t>
            </a:r>
            <a:r>
              <a:rPr lang="nl-NL" sz="2800" dirty="0">
                <a:sym typeface="Wingdings" panose="05000000000000000000" pitchFamily="2" charset="2"/>
              </a:rPr>
              <a:t> vestiging nieuwe bedrijven en kansrijke spin-offs door het DKC</a:t>
            </a:r>
            <a:br>
              <a:rPr lang="nl-NL" sz="2800" dirty="0">
                <a:sym typeface="Wingdings" panose="05000000000000000000" pitchFamily="2" charset="2"/>
              </a:rPr>
            </a:br>
            <a:endParaRPr lang="nl-NL" sz="2800" dirty="0">
              <a:sym typeface="Wingdings" panose="05000000000000000000" pitchFamily="2" charset="2"/>
            </a:endParaRPr>
          </a:p>
          <a:p>
            <a:r>
              <a:rPr lang="nl-NL" sz="2800" dirty="0">
                <a:sym typeface="Wingdings" panose="05000000000000000000" pitchFamily="2" charset="2"/>
              </a:rPr>
              <a:t>Versnellen </a:t>
            </a:r>
            <a:r>
              <a:rPr lang="nl-NL" sz="2800" b="1" dirty="0">
                <a:sym typeface="Wingdings" panose="05000000000000000000" pitchFamily="2" charset="2"/>
              </a:rPr>
              <a:t>fysieke ontwikkeling Kenniswerf </a:t>
            </a:r>
            <a:r>
              <a:rPr lang="nl-NL" sz="2800" dirty="0">
                <a:sym typeface="Wingdings" panose="05000000000000000000" pitchFamily="2" charset="2"/>
              </a:rPr>
              <a:t> dé vestigingsplaats voor  activiteiten op en rond DKC (innovatie faciliteren, ontwikkeling test-demo </a:t>
            </a:r>
            <a:r>
              <a:rPr lang="nl-NL" sz="2800" dirty="0" err="1">
                <a:sym typeface="Wingdings" panose="05000000000000000000" pitchFamily="2" charset="2"/>
              </a:rPr>
              <a:t>fac.</a:t>
            </a:r>
            <a:r>
              <a:rPr lang="nl-NL" sz="2800" dirty="0">
                <a:sym typeface="Wingdings" panose="05000000000000000000" pitchFamily="2" charset="2"/>
              </a:rPr>
              <a:t>, verplaatsen niet passende bedrijven)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8701332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9836A466-A45F-3848-BC93-08EE14D1DD51}" vid="{B64A2309-9D04-8442-AB32-D9F20941956F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Format presentatie groen</Template>
  <TotalTime>374</TotalTime>
  <Words>923</Words>
  <Application>Microsoft Office PowerPoint</Application>
  <PresentationFormat>Breedbeeld</PresentationFormat>
  <Paragraphs>139</Paragraphs>
  <Slides>17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Arial Narrow</vt:lpstr>
      <vt:lpstr>Calibri</vt:lpstr>
      <vt:lpstr>Kantoorthema</vt:lpstr>
      <vt:lpstr>WELKOM</vt:lpstr>
      <vt:lpstr> </vt:lpstr>
      <vt:lpstr> WiZ in vogelvlucht</vt:lpstr>
      <vt:lpstr> Maar WiZ is meer: </vt:lpstr>
      <vt:lpstr>Verwachte impact en effecten</vt:lpstr>
      <vt:lpstr>PowerPoint-presentatie</vt:lpstr>
      <vt:lpstr>Het pakket nader bekeken Law Delta</vt:lpstr>
      <vt:lpstr>Het pakket nader bekeken Law Delta</vt:lpstr>
      <vt:lpstr>Het pakket nader bekeken Onderwijs</vt:lpstr>
      <vt:lpstr>PowerPoint-presentatie</vt:lpstr>
      <vt:lpstr>Het pakket nader bekeken Bereikbaarheid</vt:lpstr>
      <vt:lpstr>Het pakket nader bekeken Bereikbaarheid</vt:lpstr>
      <vt:lpstr>Het pakket nader bekeken Havens &amp; industrie</vt:lpstr>
      <vt:lpstr>Het pakket nader bekeken Aanvullende maatregelen</vt:lpstr>
      <vt:lpstr>Reeds bereikte resultaten (na 1 jaar WiZ)</vt:lpstr>
      <vt:lpstr>Wat is interessant voor de VBC-leden ?</vt:lpstr>
      <vt:lpstr> </vt:lpstr>
    </vt:vector>
  </TitlesOfParts>
  <Company>Waterschap Scheldestromen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</dc:title>
  <dc:creator>Jeroen Bosch</dc:creator>
  <cp:lastModifiedBy>Info | MissionPR</cp:lastModifiedBy>
  <cp:revision>44</cp:revision>
  <dcterms:created xsi:type="dcterms:W3CDTF">2021-10-26T08:28:59Z</dcterms:created>
  <dcterms:modified xsi:type="dcterms:W3CDTF">2021-11-09T10:36:05Z</dcterms:modified>
</cp:coreProperties>
</file>